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10" r:id="rId2"/>
    <p:sldMasterId id="2147483728" r:id="rId3"/>
    <p:sldMasterId id="2147483752" r:id="rId4"/>
  </p:sldMasterIdLst>
  <p:notesMasterIdLst>
    <p:notesMasterId r:id="rId44"/>
  </p:notesMasterIdLst>
  <p:handoutMasterIdLst>
    <p:handoutMasterId r:id="rId45"/>
  </p:handoutMasterIdLst>
  <p:sldIdLst>
    <p:sldId id="256" r:id="rId5"/>
    <p:sldId id="288" r:id="rId6"/>
    <p:sldId id="302" r:id="rId7"/>
    <p:sldId id="347" r:id="rId8"/>
    <p:sldId id="346" r:id="rId9"/>
    <p:sldId id="305" r:id="rId10"/>
    <p:sldId id="308" r:id="rId11"/>
    <p:sldId id="310" r:id="rId12"/>
    <p:sldId id="313" r:id="rId13"/>
    <p:sldId id="315" r:id="rId14"/>
    <p:sldId id="314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5" r:id="rId23"/>
    <p:sldId id="327" r:id="rId24"/>
    <p:sldId id="328" r:id="rId25"/>
    <p:sldId id="331" r:id="rId26"/>
    <p:sldId id="333" r:id="rId27"/>
    <p:sldId id="334" r:id="rId28"/>
    <p:sldId id="352" r:id="rId29"/>
    <p:sldId id="351" r:id="rId30"/>
    <p:sldId id="354" r:id="rId31"/>
    <p:sldId id="336" r:id="rId32"/>
    <p:sldId id="356" r:id="rId33"/>
    <p:sldId id="353" r:id="rId34"/>
    <p:sldId id="355" r:id="rId35"/>
    <p:sldId id="337" r:id="rId36"/>
    <p:sldId id="339" r:id="rId37"/>
    <p:sldId id="340" r:id="rId38"/>
    <p:sldId id="345" r:id="rId39"/>
    <p:sldId id="348" r:id="rId40"/>
    <p:sldId id="349" r:id="rId41"/>
    <p:sldId id="357" r:id="rId42"/>
    <p:sldId id="359" r:id="rId4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50">
          <p15:clr>
            <a:srgbClr val="A4A3A4"/>
          </p15:clr>
        </p15:guide>
        <p15:guide id="2" orient="horz" pos="2917">
          <p15:clr>
            <a:srgbClr val="A4A3A4"/>
          </p15:clr>
        </p15:guide>
        <p15:guide id="3" orient="horz" pos="1786">
          <p15:clr>
            <a:srgbClr val="A4A3A4"/>
          </p15:clr>
        </p15:guide>
        <p15:guide id="4" orient="horz" pos="1217">
          <p15:clr>
            <a:srgbClr val="A4A3A4"/>
          </p15:clr>
        </p15:guide>
        <p15:guide id="5" orient="horz" pos="2354">
          <p15:clr>
            <a:srgbClr val="A4A3A4"/>
          </p15:clr>
        </p15:guide>
        <p15:guide id="6" pos="2880">
          <p15:clr>
            <a:srgbClr val="A4A3A4"/>
          </p15:clr>
        </p15:guide>
        <p15:guide id="7" pos="287">
          <p15:clr>
            <a:srgbClr val="A4A3A4"/>
          </p15:clr>
        </p15:guide>
        <p15:guide id="8" pos="5473">
          <p15:clr>
            <a:srgbClr val="A4A3A4"/>
          </p15:clr>
        </p15:guide>
        <p15:guide id="9" pos="1586">
          <p15:clr>
            <a:srgbClr val="A4A3A4"/>
          </p15:clr>
        </p15:guide>
        <p15:guide id="10" pos="417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5300"/>
    <a:srgbClr val="707276"/>
    <a:srgbClr val="D57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148" d="100"/>
          <a:sy n="148" d="100"/>
        </p:scale>
        <p:origin x="138" y="690"/>
      </p:cViewPr>
      <p:guideLst>
        <p:guide orient="horz" pos="650"/>
        <p:guide orient="horz" pos="2917"/>
        <p:guide orient="horz" pos="1786"/>
        <p:guide orient="horz" pos="1217"/>
        <p:guide orient="horz" pos="2354"/>
        <p:guide pos="2880"/>
        <p:guide pos="287"/>
        <p:guide pos="5473"/>
        <p:guide pos="1586"/>
        <p:guide pos="417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0A31A-19FD-E948-84FE-618494EECCDF}" type="datetimeFigureOut">
              <a:rPr lang="en-US" smtClean="0"/>
              <a:pPr/>
              <a:t>9/25/2015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CE1B3-C980-6846-8849-6B0FF407A7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8663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DB9A1-F6A1-9D40-82E7-3633A601FD23}" type="datetimeFigureOut">
              <a:rPr lang="en-US" smtClean="0"/>
              <a:pPr/>
              <a:t>9/25/2015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5324A-0D9B-9A43-AE72-6DBF244396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2889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Impersonate Users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Live off the land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15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r>
              <a:rPr lang="en-US" baseline="0" dirty="0" smtClean="0"/>
              <a:t> Detecting intention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01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71532"/>
            <a:ext cx="9144000" cy="1600438"/>
          </a:xfrm>
          <a:noFill/>
          <a:ln w="25400">
            <a:noFill/>
          </a:ln>
          <a:effectLst/>
        </p:spPr>
        <p:txBody>
          <a:bodyPr lIns="457200" tIns="457200" rIns="457200" bIns="457200" anchor="ctr">
            <a:sp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3600450"/>
            <a:ext cx="8229600" cy="342900"/>
          </a:xfr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cap="all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Presenter </a:t>
            </a:r>
            <a:r>
              <a:rPr lang="en-US" dirty="0" err="1" smtClean="0"/>
              <a:t>Name(S</a:t>
            </a:r>
            <a:r>
              <a:rPr lang="en-US" dirty="0" smtClean="0"/>
              <a:t>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2968F0E1-7F3B-9143-ABF4-576BF984EE9D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55613" y="3943350"/>
            <a:ext cx="8229600" cy="1714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add presenter organization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4155358"/>
            <a:ext cx="8229600" cy="1714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add presentation event or location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740664"/>
            <a:ext cx="9144000" cy="44028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 i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57200" y="1028698"/>
            <a:ext cx="82296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9" name="Date Placeholder 8"/>
          <p:cNvSpPr>
            <a:spLocks noGrp="1"/>
          </p:cNvSpPr>
          <p:nvPr userDrawn="1"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986A3075-B438-A046-B8ED-DAC2C54F11BB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 userDrawn="1">
            <p:ph type="sldNum" sz="quarter" idx="11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 userDrawn="1">
            <p:ph type="ftr" sz="quarter" idx="12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740664"/>
            <a:ext cx="9144000" cy="44028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sz="half" idx="1"/>
          </p:nvPr>
        </p:nvSpPr>
        <p:spPr>
          <a:xfrm>
            <a:off x="457200" y="1028698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F94078E1-36D5-174D-8FFC-59889EFD308B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800600" y="1028700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740664"/>
            <a:ext cx="9144000" cy="44028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1544431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800600" y="1544434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57200" y="1028700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 userDrawn="1">
            <p:ph type="body" sz="quarter" idx="3"/>
          </p:nvPr>
        </p:nvSpPr>
        <p:spPr>
          <a:xfrm>
            <a:off x="4800600" y="1028699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 userDrawn="1"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CBFBE8CF-7B3F-084A-A68D-3CB51534AE1D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 userDrawn="1"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 userDrawn="1"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-Line Title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740664"/>
            <a:ext cx="9144000" cy="44028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 userDrawn="1">
            <p:ph type="pic" idx="1"/>
          </p:nvPr>
        </p:nvSpPr>
        <p:spPr>
          <a:xfrm>
            <a:off x="457200" y="2347525"/>
            <a:ext cx="8229600" cy="276999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sz="half" idx="2"/>
          </p:nvPr>
        </p:nvSpPr>
        <p:spPr>
          <a:xfrm>
            <a:off x="457200" y="4114800"/>
            <a:ext cx="8229600" cy="215444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D3C40767-C724-B144-B5E2-42217A78B772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740664"/>
            <a:ext cx="9144000" cy="44028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BD363373-6C73-B64D-B353-B00504264C42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028700"/>
            <a:ext cx="9144000" cy="411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 userDrawn="1"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EE3945E2-0F4C-8E4F-A08F-59EFE1DE6CC1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 userDrawn="1">
            <p:ph type="sldNum" sz="quarter" idx="11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 userDrawn="1">
            <p:ph type="ftr" sz="quarter" idx="12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371600"/>
            <a:ext cx="82296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028700"/>
            <a:ext cx="9144000" cy="411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DAF1735B-FC44-9743-8CA2-7C692053B2A7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1372520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800600" y="1372523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028700"/>
            <a:ext cx="9144000" cy="411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57200" y="1371600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 userDrawn="1">
            <p:ph type="body" sz="quarter" idx="3"/>
          </p:nvPr>
        </p:nvSpPr>
        <p:spPr>
          <a:xfrm>
            <a:off x="4800600" y="1371599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 userDrawn="1"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D04D15AE-D7B3-F44B-992E-45D8E852EAD1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 userDrawn="1"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 userDrawn="1"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1888254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800600" y="1888256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598"/>
            <a:ext cx="82296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D8E5F392-D2AB-2D47-80D1-E840E5811C5F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371598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E3E99183-6CD6-4C48-9A9D-51FCA5064174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800600" y="1371600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599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371599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FF90D8D6-7E2C-CF4E-8689-7F635B16462F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457200" y="1887338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800600" y="1887341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Full-Color Background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2518975"/>
            <a:ext cx="8229600" cy="276999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114800"/>
            <a:ext cx="8229600" cy="215444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EC9E1B29-BB0A-6F4C-B722-8E1615AD5B92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Full-Color Background +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7C9FC54F-BADF-E049-AC96-4BCC3331ED95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3847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883E3-11A2-4D1C-8572-07CEACB2099F}" type="datetimeFigureOut">
              <a:rPr lang="en-US" smtClean="0"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BB123-25D9-445D-8B07-D5EC5DBD8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481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9A080766-0BF8-8348-AE6A-8A4A559F6D3E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A505DBE7-0ACF-E348-BBE2-A615BCE1D79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0" y="1771532"/>
            <a:ext cx="9144000" cy="1600438"/>
          </a:xfrm>
          <a:noFill/>
          <a:ln w="25400">
            <a:noFill/>
          </a:ln>
          <a:effectLst/>
        </p:spPr>
        <p:txBody>
          <a:bodyPr lIns="457200" tIns="457200" rIns="457200" bIns="457200" anchor="ctr">
            <a:spAutoFit/>
          </a:bodyPr>
          <a:lstStyle>
            <a:lvl1pPr algn="l">
              <a:defRPr sz="4400" b="1"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3600450"/>
            <a:ext cx="8229600" cy="342900"/>
          </a:xfr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cap="all" baseline="0">
                <a:solidFill>
                  <a:srgbClr val="70727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Presenter </a:t>
            </a:r>
            <a:r>
              <a:rPr lang="en-US" dirty="0" err="1" smtClean="0"/>
              <a:t>Name(S</a:t>
            </a:r>
            <a:r>
              <a:rPr lang="en-US" dirty="0" smtClean="0"/>
              <a:t>)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55613" y="3943350"/>
            <a:ext cx="8229600" cy="1714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Click to add presenter organization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4155358"/>
            <a:ext cx="8229600" cy="1714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Click to add presentation event or location</a:t>
            </a:r>
          </a:p>
        </p:txBody>
      </p:sp>
    </p:spTree>
    <p:extLst>
      <p:ext uri="{BB962C8B-B14F-4D97-AF65-F5344CB8AC3E}">
        <p14:creationId xmlns:p14="http://schemas.microsoft.com/office/powerpoint/2010/main" val="2506769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740664"/>
            <a:ext cx="9144000" cy="44028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67460"/>
            <a:ext cx="6629400" cy="384721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 i="1">
                <a:solidFill>
                  <a:srgbClr val="D575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028698"/>
            <a:ext cx="82296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571B0C3B-3A7D-3848-B824-737E096AF391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A505DBE7-0ACF-E348-BBE2-A615BCE1D7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5709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740664"/>
            <a:ext cx="9144000" cy="44028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62"/>
            <a:ext cx="6629400" cy="38472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DF4FDA3-C98B-EA4E-8817-64F4090BAB92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35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740664"/>
            <a:ext cx="9144000" cy="44028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62"/>
            <a:ext cx="6629400" cy="38472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A67B99E-ACA9-3B49-9F4E-9CFF45A7F14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4082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740664"/>
            <a:ext cx="9144000" cy="44028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95B9E8E-6868-BD41-B75D-7F7725F1694F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2347525"/>
            <a:ext cx="8229600" cy="276999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114800"/>
            <a:ext cx="8229600" cy="215444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13008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28700"/>
            <a:ext cx="9144000" cy="411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5D3E66C-72C2-1240-90D0-E7332024CCF6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9457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028700"/>
            <a:ext cx="9144000" cy="411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67460"/>
            <a:ext cx="6629400" cy="384721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371599"/>
            <a:ext cx="82296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0510619-C3DC-1742-8D97-AA04E4DA4882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4847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028700"/>
            <a:ext cx="9144000" cy="411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67460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599"/>
            <a:ext cx="38862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371599"/>
            <a:ext cx="3886200" cy="1452705"/>
          </a:xfrm>
        </p:spPr>
        <p:txBody>
          <a:bodyPr lIns="0" t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A472385-6839-5048-9797-D8A0E313B101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4213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028700"/>
            <a:ext cx="9144000" cy="411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67460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7EAC28F-3273-5C49-95C3-ED78200C4FB4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85949"/>
            <a:ext cx="38862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371599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1885949"/>
            <a:ext cx="38862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272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67460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0AEF710-8C28-6546-9604-880FB4645B21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1371598"/>
            <a:ext cx="82296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4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5917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67460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DDA9E2A-8607-5C4E-8C0A-43148951D912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598"/>
            <a:ext cx="38862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solidFill>
                  <a:srgbClr val="000000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000000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000000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000000"/>
                </a:solidFill>
                <a:latin typeface="Arial"/>
                <a:cs typeface="Arial"/>
              </a:defRPr>
            </a:lvl4pPr>
            <a:lvl5pPr>
              <a:defRPr sz="1400">
                <a:solidFill>
                  <a:srgbClr val="000000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371598"/>
            <a:ext cx="3886200" cy="1452705"/>
          </a:xfrm>
        </p:spPr>
        <p:txBody>
          <a:bodyPr lIns="0" tIns="0" bIns="0">
            <a:spAutoFit/>
          </a:bodyPr>
          <a:lstStyle>
            <a:lvl1pPr>
              <a:defRPr sz="2000">
                <a:solidFill>
                  <a:srgbClr val="000000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000000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000000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000000"/>
                </a:solidFill>
                <a:latin typeface="Arial"/>
                <a:cs typeface="Arial"/>
              </a:defRPr>
            </a:lvl4pPr>
            <a:lvl5pPr>
              <a:defRPr sz="1400">
                <a:solidFill>
                  <a:srgbClr val="000000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7100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67460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78605C4-A25A-B649-99D1-F205BCD3665C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599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85949"/>
            <a:ext cx="38862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371599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1885949"/>
            <a:ext cx="38862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7656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67460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8CD72E9-4AED-4D4C-8150-C415CA6AC4E9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2518975"/>
            <a:ext cx="8229600" cy="276999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114800"/>
            <a:ext cx="8229600" cy="215444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46373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67460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3F589BE-4EC2-DF4F-9D75-1E8273666669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7344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0" y="1771532"/>
            <a:ext cx="9144000" cy="1600438"/>
          </a:xfrm>
          <a:noFill/>
          <a:ln w="25400">
            <a:noFill/>
          </a:ln>
          <a:effectLst/>
        </p:spPr>
        <p:txBody>
          <a:bodyPr lIns="457200" tIns="457200" rIns="457200" bIns="457200" anchor="ctr">
            <a:sp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3600450"/>
            <a:ext cx="8229600" cy="342900"/>
          </a:xfr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cap="all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Presenter </a:t>
            </a:r>
            <a:r>
              <a:rPr lang="en-US" dirty="0" err="1" smtClean="0"/>
              <a:t>Name(S</a:t>
            </a:r>
            <a:r>
              <a:rPr lang="en-US" dirty="0" smtClean="0"/>
              <a:t>)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72722D68-B255-A94C-A3CB-3E687CBC89EF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55613" y="3943350"/>
            <a:ext cx="8229600" cy="1714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add presenter organization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4155358"/>
            <a:ext cx="8229600" cy="1714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add presentation event or location</a:t>
            </a:r>
          </a:p>
        </p:txBody>
      </p:sp>
    </p:spTree>
    <p:extLst>
      <p:ext uri="{BB962C8B-B14F-4D97-AF65-F5344CB8AC3E}">
        <p14:creationId xmlns:p14="http://schemas.microsoft.com/office/powerpoint/2010/main" val="31699113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740664"/>
            <a:ext cx="9144000" cy="44028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028697"/>
            <a:ext cx="82296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D11E647B-2526-554A-8D8B-54D170A77B52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6553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124200" y="4767263"/>
            <a:ext cx="2895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356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740664"/>
            <a:ext cx="9144000" cy="44028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5516A233-C441-7B49-8728-983BDB24CC5F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1028697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4800600" y="1026838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9858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740664"/>
            <a:ext cx="9144000" cy="44028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28700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028699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2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9ADF8008-A3A8-D94F-BA03-3F18FE570F74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23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2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5"/>
          </p:nvPr>
        </p:nvSpPr>
        <p:spPr>
          <a:xfrm>
            <a:off x="457200" y="1544431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idx="16"/>
          </p:nvPr>
        </p:nvSpPr>
        <p:spPr>
          <a:xfrm>
            <a:off x="4800600" y="1542572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2877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740664"/>
            <a:ext cx="9144000" cy="44028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2347525"/>
            <a:ext cx="8229600" cy="276999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114800"/>
            <a:ext cx="8229600" cy="215444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AB913CE7-CFD7-D244-9CF5-91B28CB73AAE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6252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740664"/>
            <a:ext cx="9144000" cy="44028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3613C8CB-43D8-CE4B-9FBA-0A4A4D7DDC27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4736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028700"/>
            <a:ext cx="9144000" cy="411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295A8C86-62E8-7241-8327-8973F14C6094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15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6553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124200" y="4767263"/>
            <a:ext cx="2895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2463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1028700"/>
            <a:ext cx="9144000" cy="411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A67F5DE3-4E7A-1F49-B8B8-4C0F1552EA37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5"/>
          </p:nvPr>
        </p:nvSpPr>
        <p:spPr>
          <a:xfrm>
            <a:off x="4800600" y="1371600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3760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028700"/>
            <a:ext cx="9144000" cy="411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371599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BC5D5528-8E4A-A64F-9E68-AD02791E3931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>
            <a:off x="457200" y="1885950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6"/>
          </p:nvPr>
        </p:nvSpPr>
        <p:spPr>
          <a:xfrm>
            <a:off x="4800600" y="1884091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3061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96B83080-A0DC-A846-88CA-CAA893C02D37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6553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124200" y="4767263"/>
            <a:ext cx="2895600" cy="273844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371598"/>
            <a:ext cx="82296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9376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ECCEC056-3BC1-D941-A53E-3A2C2BC72558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371598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800600" y="1371600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390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599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371599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10CB5865-558E-8649-88A9-CBCFE3470DB8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457200" y="1887338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800600" y="1887341"/>
            <a:ext cx="3886200" cy="1452705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9446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2518975"/>
            <a:ext cx="8229600" cy="276999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114800"/>
            <a:ext cx="8229600" cy="215444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208459BF-80C7-FA41-AED7-562070351A38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0552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C9B1E557-D2DE-C740-9A28-CB1872EDE0F8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400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35A4E209-819E-4847-8C73-FACD00174565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A505DBE7-0ACF-E348-BBE2-A615BCE1D79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1771532"/>
            <a:ext cx="9144000" cy="1600438"/>
          </a:xfrm>
          <a:noFill/>
          <a:ln w="25400">
            <a:noFill/>
          </a:ln>
          <a:effectLst/>
        </p:spPr>
        <p:txBody>
          <a:bodyPr lIns="457200" tIns="457200" rIns="457200" bIns="457200" anchor="ctr">
            <a:spAutoFit/>
          </a:bodyPr>
          <a:lstStyle>
            <a:lvl1pPr algn="l">
              <a:defRPr sz="4400" b="1"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3600450"/>
            <a:ext cx="8229600" cy="342900"/>
          </a:xfr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cap="all" baseline="0">
                <a:solidFill>
                  <a:srgbClr val="70727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Presenter </a:t>
            </a:r>
            <a:r>
              <a:rPr lang="en-US" dirty="0" err="1" smtClean="0"/>
              <a:t>Name(S</a:t>
            </a:r>
            <a:r>
              <a:rPr lang="en-US" dirty="0" smtClean="0"/>
              <a:t>)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55613" y="3943350"/>
            <a:ext cx="8229600" cy="1714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Click to add presenter organization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4155358"/>
            <a:ext cx="8229600" cy="1714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Click to add presentation event or location</a:t>
            </a:r>
          </a:p>
        </p:txBody>
      </p:sp>
    </p:spTree>
    <p:extLst>
      <p:ext uri="{BB962C8B-B14F-4D97-AF65-F5344CB8AC3E}">
        <p14:creationId xmlns:p14="http://schemas.microsoft.com/office/powerpoint/2010/main" val="13501785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67460"/>
            <a:ext cx="6629400" cy="384721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028698"/>
            <a:ext cx="82296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36352874-118B-E24F-968D-2511B069207B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A505DBE7-0ACF-E348-BBE2-A615BCE1D7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4254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67462"/>
            <a:ext cx="6629400" cy="4924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54F218C-213B-C54B-9A93-DEA1EC18DD65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3862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62"/>
            <a:ext cx="6629400" cy="4924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327CC7-BEE1-6F4A-B167-5B675BDE4CB4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2384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4924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E95F552-8AF0-DD42-87C9-F351B1EED456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2347525"/>
            <a:ext cx="8229600" cy="276999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114800"/>
            <a:ext cx="8229600" cy="215444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641378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4924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0762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60"/>
            <a:ext cx="6629400" cy="384721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599"/>
            <a:ext cx="82296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2D3ED6A-AF32-2143-8579-8C1FA3A63491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8094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60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599"/>
            <a:ext cx="38862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371599"/>
            <a:ext cx="3886200" cy="1452705"/>
          </a:xfrm>
        </p:spPr>
        <p:txBody>
          <a:bodyPr lIns="0" t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A5E5567-F82B-8343-9977-CC67B775D68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5845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60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3AFF9BB-A143-C145-BA9C-30105BB17E36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85949"/>
            <a:ext cx="38862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371599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1885949"/>
            <a:ext cx="38862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742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6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8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12.emf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11.jp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2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31.xml"/><Relationship Id="rId16" Type="http://schemas.openxmlformats.org/officeDocument/2006/relationships/image" Target="../media/image13.jp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9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12.emf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6.png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9144000" cy="5143500"/>
            <a:chOff x="0" y="0"/>
            <a:chExt cx="9144000" cy="6858000"/>
          </a:xfrm>
        </p:grpSpPr>
        <p:pic>
          <p:nvPicPr>
            <p:cNvPr id="10" name="Picture 9" descr="Copper_PowerPoint_Background_08-19-2011.jpg"/>
            <p:cNvPicPr>
              <a:picLocks noChangeAspect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18"/>
            <a:stretch>
              <a:fillRect/>
            </a:stretch>
          </p:blipFill>
          <p:spPr>
            <a:xfrm>
              <a:off x="7570482" y="128766"/>
              <a:ext cx="1444752" cy="728658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67462"/>
            <a:ext cx="6858000" cy="38472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32575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8847B0AD-4045-D246-BDAD-F671F36BE5C4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7" r:id="rId5"/>
    <p:sldLayoutId id="2147483654" r:id="rId6"/>
    <p:sldLayoutId id="2147483658" r:id="rId7"/>
    <p:sldLayoutId id="2147483659" r:id="rId8"/>
    <p:sldLayoutId id="2147483660" r:id="rId9"/>
    <p:sldLayoutId id="2147483663" r:id="rId10"/>
    <p:sldLayoutId id="2147483664" r:id="rId11"/>
    <p:sldLayoutId id="2147483665" r:id="rId12"/>
    <p:sldLayoutId id="2147483661" r:id="rId13"/>
    <p:sldLayoutId id="2147483662" r:id="rId14"/>
    <p:sldLayoutId id="2147483763" r:id="rId1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500" b="1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2000" kern="1200">
          <a:solidFill>
            <a:schemeClr val="accent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Tx/>
        <a:buBlip>
          <a:blip r:embed="rId20"/>
        </a:buBlip>
        <a:defRPr sz="1800" kern="1200">
          <a:solidFill>
            <a:schemeClr val="accent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1"/>
        </a:buBlip>
        <a:defRPr sz="1600" kern="1200">
          <a:solidFill>
            <a:schemeClr val="accent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2"/>
        </a:buBlip>
        <a:defRPr sz="1400" kern="1200">
          <a:solidFill>
            <a:schemeClr val="accent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1400" kern="1200">
          <a:solidFill>
            <a:schemeClr val="accent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latinum_PowerPoint_Background_08-19-2011.jp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200" y="267460"/>
            <a:ext cx="6629400" cy="38472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32575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1205DB16-F3E1-7B41-BE18-DA9132C94C8C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571232" y="96012"/>
            <a:ext cx="1444752" cy="54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040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4" r:id="rId3"/>
    <p:sldLayoutId id="2147483715" r:id="rId4"/>
    <p:sldLayoutId id="2147483716" r:id="rId5"/>
    <p:sldLayoutId id="2147483717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500" b="1" i="1" kern="1200">
          <a:solidFill>
            <a:srgbClr val="D575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0"/>
        </a:buBlip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1"/>
        </a:buBlip>
        <a:defRPr sz="14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ilver_PowerPoint_Background_08-19-2011.jp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4924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32575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7618D9BF-6AE6-5E41-A978-E5BD65476E9F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570482" y="96574"/>
            <a:ext cx="1444752" cy="54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815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200" b="1" i="1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0"/>
        </a:buBlip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1"/>
        </a:buBlip>
        <a:defRPr sz="14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267460"/>
            <a:ext cx="6629400" cy="4924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32575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9ED044F3-2776-D54C-89C7-4C75660FFBCE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7571232" y="96012"/>
            <a:ext cx="1444752" cy="54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86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rgbClr val="D5750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2"/>
        </a:buBlip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3"/>
        </a:buBlip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4"/>
        </a:buBlip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5"/>
        </a:buBlip>
        <a:defRPr sz="14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2"/>
        </a:buBlip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2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2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3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sterB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5" y="0"/>
            <a:ext cx="9141292" cy="51435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59614" y="2401455"/>
            <a:ext cx="9486650" cy="1016000"/>
          </a:xfrm>
          <a:prstGeom prst="rect">
            <a:avLst/>
          </a:prstGeom>
          <a:solidFill>
            <a:schemeClr val="tx1">
              <a:lumMod val="50000"/>
              <a:alpha val="65000"/>
            </a:schemeClr>
          </a:solidFill>
          <a:ln w="12700" cmpd="sng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Title 65"/>
          <p:cNvSpPr>
            <a:spLocks noGrp="1"/>
          </p:cNvSpPr>
          <p:nvPr>
            <p:ph type="ctrTitle"/>
          </p:nvPr>
        </p:nvSpPr>
        <p:spPr>
          <a:xfrm>
            <a:off x="0" y="2148406"/>
            <a:ext cx="9144000" cy="1415772"/>
          </a:xfrm>
        </p:spPr>
        <p:txBody>
          <a:bodyPr/>
          <a:lstStyle/>
          <a:p>
            <a:r>
              <a:rPr lang="en-US" sz="3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Windows Logging Service</a:t>
            </a:r>
            <a:endParaRPr lang="en-US" sz="2000" b="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2" name="Subtitle 51"/>
          <p:cNvSpPr>
            <a:spLocks noGrp="1"/>
          </p:cNvSpPr>
          <p:nvPr>
            <p:ph type="subTitle" idx="1"/>
          </p:nvPr>
        </p:nvSpPr>
        <p:spPr>
          <a:xfrm>
            <a:off x="457200" y="3586288"/>
            <a:ext cx="8229600" cy="342900"/>
          </a:xfrm>
        </p:spPr>
        <p:txBody>
          <a:bodyPr/>
          <a:lstStyle/>
          <a:p>
            <a:r>
              <a:rPr lang="en-US" b="1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Craig Strait	</a:t>
            </a:r>
          </a:p>
          <a:p>
            <a:endParaRPr lang="en-US" b="1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3" name="Date Placeholder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F153D-80E4-B848-8B17-696470196FD9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0" name="Text Placeholder 49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Craig.strait@pnnl.gov</a:t>
            </a:r>
            <a:endParaRPr lang="en-US" b="1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Cyber Security Architect</a:t>
            </a:r>
            <a:endParaRPr lang="en-US" b="1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698"/>
            <a:ext cx="5645426" cy="3533275"/>
          </a:xfrm>
        </p:spPr>
        <p:txBody>
          <a:bodyPr/>
          <a:lstStyle/>
          <a:p>
            <a:pPr algn="just"/>
            <a:r>
              <a:rPr lang="en-US" dirty="0" smtClean="0"/>
              <a:t>My name is Craig Strait</a:t>
            </a:r>
          </a:p>
          <a:p>
            <a:r>
              <a:rPr lang="en-US" dirty="0" smtClean="0"/>
              <a:t>I’ve worked at PNNL for 10 years</a:t>
            </a:r>
          </a:p>
          <a:p>
            <a:r>
              <a:rPr lang="en-US" dirty="0" smtClean="0"/>
              <a:t>Cyber Security Architect</a:t>
            </a:r>
          </a:p>
          <a:p>
            <a:r>
              <a:rPr lang="en-US" dirty="0" smtClean="0"/>
              <a:t>I also do Incident Response and Penetration Testing</a:t>
            </a:r>
          </a:p>
          <a:p>
            <a:endParaRPr lang="en-US" dirty="0" smtClean="0"/>
          </a:p>
          <a:p>
            <a:r>
              <a:rPr lang="en-US" dirty="0" smtClean="0"/>
              <a:t>I am passionate about </a:t>
            </a:r>
            <a:r>
              <a:rPr lang="en-US" dirty="0"/>
              <a:t>n</a:t>
            </a:r>
            <a:r>
              <a:rPr lang="en-US" dirty="0" smtClean="0"/>
              <a:t>etwork defense</a:t>
            </a:r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marL="5715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A3075-B438-A046-B8ED-DAC2C54F11BB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626" y="1068457"/>
            <a:ext cx="2216995" cy="174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7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67461"/>
            <a:ext cx="6824949" cy="769441"/>
          </a:xfrm>
        </p:spPr>
        <p:txBody>
          <a:bodyPr/>
          <a:lstStyle/>
          <a:p>
            <a:r>
              <a:rPr lang="en-US" dirty="0" smtClean="0"/>
              <a:t>About Pacific Northwest National Laboratory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698"/>
            <a:ext cx="8229600" cy="2985433"/>
          </a:xfrm>
        </p:spPr>
        <p:txBody>
          <a:bodyPr/>
          <a:lstStyle/>
          <a:p>
            <a:r>
              <a:rPr lang="en-US" dirty="0" smtClean="0"/>
              <a:t>4400 Scientist, Engineers, and Staff</a:t>
            </a:r>
          </a:p>
          <a:p>
            <a:r>
              <a:rPr lang="en-US" dirty="0" smtClean="0"/>
              <a:t>Interdisciplinary DOE Office of Science Laboratory</a:t>
            </a:r>
          </a:p>
          <a:p>
            <a:pPr lvl="1"/>
            <a:r>
              <a:rPr lang="en-US" sz="1100" dirty="0" smtClean="0"/>
              <a:t>Chemical and Molecular Sciences</a:t>
            </a:r>
          </a:p>
          <a:p>
            <a:pPr lvl="1"/>
            <a:r>
              <a:rPr lang="en-US" sz="1100" dirty="0" smtClean="0"/>
              <a:t>Chemical Engineering</a:t>
            </a:r>
          </a:p>
          <a:p>
            <a:pPr lvl="1"/>
            <a:r>
              <a:rPr lang="en-US" sz="1100" dirty="0" smtClean="0"/>
              <a:t>Biological Systems Science</a:t>
            </a:r>
          </a:p>
          <a:p>
            <a:pPr lvl="1"/>
            <a:r>
              <a:rPr lang="en-US" sz="1100" dirty="0" smtClean="0"/>
              <a:t>Climate Change Science</a:t>
            </a:r>
          </a:p>
          <a:p>
            <a:pPr lvl="1"/>
            <a:r>
              <a:rPr lang="en-US" sz="1100" dirty="0" smtClean="0"/>
              <a:t>Environmental Subsurface Science</a:t>
            </a:r>
          </a:p>
          <a:p>
            <a:pPr lvl="1"/>
            <a:r>
              <a:rPr lang="en-US" sz="1100" dirty="0" smtClean="0"/>
              <a:t>Applied Materials Science</a:t>
            </a:r>
          </a:p>
          <a:p>
            <a:pPr lvl="1"/>
            <a:r>
              <a:rPr lang="en-US" sz="1100" dirty="0" smtClean="0"/>
              <a:t>Applied Nuclear Science</a:t>
            </a:r>
          </a:p>
          <a:p>
            <a:pPr lvl="1"/>
            <a:r>
              <a:rPr lang="en-US" sz="1100" dirty="0" smtClean="0"/>
              <a:t>Advanced Computer Science, Visualization, and Data</a:t>
            </a:r>
          </a:p>
          <a:p>
            <a:pPr lvl="1"/>
            <a:r>
              <a:rPr lang="en-US" sz="1100" dirty="0" smtClean="0"/>
              <a:t>Systems Engineering and Integration</a:t>
            </a:r>
          </a:p>
          <a:p>
            <a:endParaRPr lang="en-US" sz="1300" dirty="0" smtClean="0"/>
          </a:p>
          <a:p>
            <a:pPr marL="0" indent="0">
              <a:buNone/>
            </a:pPr>
            <a:endParaRPr lang="en-US" sz="13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A3075-B438-A046-B8ED-DAC2C54F11BB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4107" y="2174412"/>
            <a:ext cx="3385309" cy="18241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196" y="991471"/>
            <a:ext cx="1243220" cy="838898"/>
          </a:xfrm>
          <a:prstGeom prst="rect">
            <a:avLst/>
          </a:prstGeom>
        </p:spPr>
      </p:pic>
      <p:sp>
        <p:nvSpPr>
          <p:cNvPr id="10" name="5-Point Star 9"/>
          <p:cNvSpPr/>
          <p:nvPr/>
        </p:nvSpPr>
        <p:spPr>
          <a:xfrm>
            <a:off x="7863919" y="1525656"/>
            <a:ext cx="182841" cy="140503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20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698"/>
            <a:ext cx="8229600" cy="2893100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This is about </a:t>
            </a:r>
            <a:r>
              <a:rPr lang="en-US" dirty="0" smtClean="0"/>
              <a:t>Cyber Security</a:t>
            </a:r>
          </a:p>
          <a:p>
            <a:endParaRPr lang="en-US" dirty="0" smtClean="0"/>
          </a:p>
          <a:p>
            <a:r>
              <a:rPr lang="en-US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This is about </a:t>
            </a:r>
            <a:r>
              <a:rPr lang="en-US" dirty="0" smtClean="0"/>
              <a:t>logs</a:t>
            </a:r>
            <a:endParaRPr lang="en-US" dirty="0"/>
          </a:p>
          <a:p>
            <a:endParaRPr lang="en-US" dirty="0" smtClean="0"/>
          </a:p>
          <a:p>
            <a:r>
              <a:rPr lang="en-US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This is about </a:t>
            </a:r>
            <a:r>
              <a:rPr lang="en-US" dirty="0" smtClean="0"/>
              <a:t>a tool</a:t>
            </a:r>
          </a:p>
          <a:p>
            <a:endParaRPr lang="en-US" dirty="0" smtClean="0"/>
          </a:p>
          <a:p>
            <a:r>
              <a:rPr lang="en-US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This is about </a:t>
            </a:r>
            <a:r>
              <a:rPr lang="en-US" dirty="0" smtClean="0"/>
              <a:t>gaining an advantage over the attacker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A3075-B438-A046-B8ED-DAC2C54F11BB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18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61"/>
            <a:ext cx="6629400" cy="769441"/>
          </a:xfrm>
        </p:spPr>
        <p:txBody>
          <a:bodyPr/>
          <a:lstStyle/>
          <a:p>
            <a:r>
              <a:rPr lang="en-US" dirty="0" smtClean="0"/>
              <a:t>Intro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698"/>
            <a:ext cx="8229600" cy="2523768"/>
          </a:xfrm>
        </p:spPr>
        <p:txBody>
          <a:bodyPr/>
          <a:lstStyle/>
          <a:p>
            <a:r>
              <a:rPr lang="en-US" dirty="0" smtClean="0"/>
              <a:t>This is a Cyber Security talk</a:t>
            </a:r>
          </a:p>
          <a:p>
            <a:endParaRPr lang="en-US" dirty="0"/>
          </a:p>
          <a:p>
            <a:r>
              <a:rPr lang="en-US" dirty="0"/>
              <a:t>F</a:t>
            </a:r>
            <a:r>
              <a:rPr lang="en-US" dirty="0" smtClean="0"/>
              <a:t>ocused on a Windows logging tool</a:t>
            </a:r>
          </a:p>
          <a:p>
            <a:endParaRPr lang="en-US" dirty="0"/>
          </a:p>
          <a:p>
            <a:r>
              <a:rPr lang="en-US" dirty="0" smtClean="0"/>
              <a:t>How this tool is better and nothing else comes close</a:t>
            </a:r>
          </a:p>
          <a:p>
            <a:endParaRPr lang="en-US" dirty="0"/>
          </a:p>
          <a:p>
            <a:r>
              <a:rPr lang="en-US" dirty="0" smtClean="0"/>
              <a:t>The advantage gained over the attacker because of this tool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A3075-B438-A046-B8ED-DAC2C54F11BB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81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06449" y="1907417"/>
            <a:ext cx="5331101" cy="492443"/>
          </a:xfrm>
        </p:spPr>
        <p:txBody>
          <a:bodyPr/>
          <a:lstStyle/>
          <a:p>
            <a:pPr algn="ctr"/>
            <a:r>
              <a:rPr lang="en-US" dirty="0" smtClean="0"/>
              <a:t>Find badness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98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06449" y="1907417"/>
            <a:ext cx="5331101" cy="492443"/>
          </a:xfrm>
        </p:spPr>
        <p:txBody>
          <a:bodyPr/>
          <a:lstStyle/>
          <a:p>
            <a:pPr algn="ctr"/>
            <a:r>
              <a:rPr lang="en-US" dirty="0" smtClean="0"/>
              <a:t>Intrusion Detection</a:t>
            </a:r>
            <a:endParaRPr lang="en-US" dirty="0"/>
          </a:p>
        </p:txBody>
      </p:sp>
      <p:pic>
        <p:nvPicPr>
          <p:cNvPr id="6" name="Picture 2" descr="Money Stacks 1024×768 Wallpap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444" y="1202117"/>
            <a:ext cx="5511109" cy="356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49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83951E-6 L 0 -0.32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0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685117" y="285960"/>
            <a:ext cx="3773764" cy="497853"/>
          </a:xfrm>
        </p:spPr>
        <p:txBody>
          <a:bodyPr/>
          <a:lstStyle/>
          <a:p>
            <a:r>
              <a:rPr lang="en-US" dirty="0" smtClean="0"/>
              <a:t>Intrusion Detection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30072" y="1084603"/>
            <a:ext cx="590764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33% of advanced intrusions detected by internal teams</a:t>
            </a:r>
            <a:endParaRPr lang="en-US" sz="2000" b="0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9800" y="4788769"/>
            <a:ext cx="25186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* http://www.mandiant.com/resources/m-trends</a:t>
            </a:r>
            <a:endParaRPr lang="en-US" sz="9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59747" y="2886736"/>
            <a:ext cx="212577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Internal Teams</a:t>
            </a:r>
          </a:p>
          <a:p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6259748" y="3308558"/>
            <a:ext cx="212577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External Notification</a:t>
            </a:r>
            <a:endParaRPr lang="en-US" sz="12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584" y="1843392"/>
            <a:ext cx="3311110" cy="265666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199" y="2929271"/>
            <a:ext cx="257175" cy="2190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199" y="3366482"/>
            <a:ext cx="257175" cy="2190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1198" y="3366482"/>
            <a:ext cx="257175" cy="22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9718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685117" y="285960"/>
            <a:ext cx="3773764" cy="497853"/>
          </a:xfrm>
        </p:spPr>
        <p:txBody>
          <a:bodyPr/>
          <a:lstStyle/>
          <a:p>
            <a:r>
              <a:rPr lang="en-US" dirty="0" smtClean="0"/>
              <a:t>Intrusion Detection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436895" y="2252318"/>
            <a:ext cx="42702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attackers have adapted.</a:t>
            </a:r>
            <a:endParaRPr lang="en-US" sz="2800" b="0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7588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685117" y="285960"/>
            <a:ext cx="3773764" cy="497853"/>
          </a:xfrm>
        </p:spPr>
        <p:txBody>
          <a:bodyPr/>
          <a:lstStyle/>
          <a:p>
            <a:r>
              <a:rPr lang="en-US" dirty="0" smtClean="0"/>
              <a:t>Intrusion Detection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740872" y="2252318"/>
            <a:ext cx="56623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2004 called, they want their IDS back.</a:t>
            </a:r>
            <a:endParaRPr lang="en-US" sz="2800" b="0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57646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685117" y="285960"/>
            <a:ext cx="3773764" cy="497853"/>
          </a:xfrm>
        </p:spPr>
        <p:txBody>
          <a:bodyPr/>
          <a:lstStyle/>
          <a:p>
            <a:r>
              <a:rPr lang="en-US" dirty="0" smtClean="0"/>
              <a:t>Intrusion Detection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905692" y="2252318"/>
            <a:ext cx="33326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party has moved.</a:t>
            </a:r>
            <a:endParaRPr lang="en-US" sz="2800" b="0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100" name="Picture 4" descr="Disco Dancer 5 by Merlin2525 - Original image had all the dancers connected, I seperated each dancer. This one is the silhouette of a female dancer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3218231"/>
            <a:ext cx="637639" cy="102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Disco Dancer 4 by Merlin2525 - Original image had all the dancers connected, I seperated each dancer. This one is the silhouette of a male dancer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414" y="2858877"/>
            <a:ext cx="371132" cy="795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Disco Dancer 2 by Merlin2525 - Original image had all the dancers connected, I seperated each dancer. This one is the silhouette of a male dancer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60" y="3168515"/>
            <a:ext cx="813793" cy="1524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252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984885"/>
          </a:xfrm>
        </p:spPr>
        <p:txBody>
          <a:bodyPr/>
          <a:lstStyle/>
          <a:p>
            <a:pPr algn="ctr"/>
            <a:r>
              <a:rPr lang="en-US" dirty="0" smtClean="0"/>
              <a:t>Where did the party go?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7201" y="1128598"/>
            <a:ext cx="6773841" cy="310854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Data is stolen via </a:t>
            </a:r>
            <a:r>
              <a:rPr lang="en-US" sz="28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host</a:t>
            </a:r>
          </a:p>
          <a:p>
            <a:pPr algn="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Key-loggers run on </a:t>
            </a:r>
            <a:r>
              <a:rPr lang="en-US" sz="280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host</a:t>
            </a:r>
          </a:p>
          <a:p>
            <a:pPr algn="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Command and Control of </a:t>
            </a:r>
            <a:r>
              <a:rPr lang="en-US" sz="280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host</a:t>
            </a:r>
          </a:p>
          <a:p>
            <a:pPr algn="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Malware </a:t>
            </a:r>
            <a:r>
              <a:rPr lang="en-US" sz="28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 executed upon </a:t>
            </a:r>
            <a:r>
              <a:rPr lang="en-US" sz="28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host</a:t>
            </a:r>
          </a:p>
          <a:p>
            <a:pPr algn="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Lateral Movement initiates from </a:t>
            </a:r>
            <a:r>
              <a:rPr lang="en-US" sz="28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host</a:t>
            </a:r>
          </a:p>
          <a:p>
            <a:pPr algn="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Intellectual Property is generated on </a:t>
            </a:r>
            <a:r>
              <a:rPr lang="en-US" sz="28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</a:t>
            </a:r>
            <a:r>
              <a:rPr lang="en-US" sz="280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host</a:t>
            </a:r>
          </a:p>
          <a:p>
            <a:pPr algn="r"/>
            <a:endParaRPr lang="en-US" sz="2800" dirty="0" smtClean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72103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13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984885"/>
          </a:xfrm>
        </p:spPr>
        <p:txBody>
          <a:bodyPr/>
          <a:lstStyle/>
          <a:p>
            <a:pPr algn="ctr"/>
            <a:r>
              <a:rPr lang="en-US" dirty="0" smtClean="0"/>
              <a:t>Where did the party go?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441430" y="2123852"/>
            <a:ext cx="626113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Collecting Windows logs is a must in 2014</a:t>
            </a:r>
            <a:endParaRPr lang="en-US" sz="280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en-US" sz="2800" dirty="0" smtClean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64730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984885"/>
          </a:xfrm>
        </p:spPr>
        <p:txBody>
          <a:bodyPr/>
          <a:lstStyle/>
          <a:p>
            <a:pPr algn="ctr"/>
            <a:r>
              <a:rPr lang="en-US" dirty="0" smtClean="0"/>
              <a:t>Where did the party go?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486186" y="2252318"/>
            <a:ext cx="61716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Logs are useless without a way to search.</a:t>
            </a:r>
            <a:endParaRPr lang="en-US" sz="2800" b="0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244" name="Picture 4" descr="http://virtualization.info/en/files/2013/08/logo_splunk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802" y="3360001"/>
            <a:ext cx="2468393" cy="82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3616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15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Log Forwarders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919566" y="2071863"/>
            <a:ext cx="309475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They all suffer the </a:t>
            </a:r>
          </a:p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same basic problem</a:t>
            </a:r>
            <a:endParaRPr lang="en-US" sz="2800" b="0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Oval 5"/>
          <p:cNvSpPr/>
          <p:nvPr/>
        </p:nvSpPr>
        <p:spPr>
          <a:xfrm>
            <a:off x="832939" y="964245"/>
            <a:ext cx="3475822" cy="345378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9414528">
            <a:off x="821649" y="1436957"/>
            <a:ext cx="20799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Splunk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Universal Forwarder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1521520">
            <a:off x="2574715" y="1939266"/>
            <a:ext cx="1741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Snare Forwarder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458867">
            <a:off x="1669797" y="3330390"/>
            <a:ext cx="1974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Microsoft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Event Subscription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21102649">
            <a:off x="1192056" y="2529482"/>
            <a:ext cx="18954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Google Code: </a:t>
            </a:r>
          </a:p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eventlog</a:t>
            </a:r>
            <a:r>
              <a:rPr lang="en-US" dirty="0" smtClean="0">
                <a:solidFill>
                  <a:schemeClr val="bg1"/>
                </a:solidFill>
              </a:rPr>
              <a:t>-to-syslog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082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Log Forwarders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919566" y="2071863"/>
            <a:ext cx="309475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They all suffer the </a:t>
            </a:r>
          </a:p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same basic problem</a:t>
            </a:r>
            <a:endParaRPr lang="en-US" sz="2800" b="0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38078" y="2075372"/>
            <a:ext cx="323024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Native Windows logs</a:t>
            </a:r>
          </a:p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have low cyber value</a:t>
            </a:r>
            <a:endParaRPr lang="en-US" sz="28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8" name="Straight Arrow Connector 7"/>
          <p:cNvCxnSpPr>
            <a:endCxn id="7" idx="1"/>
          </p:cNvCxnSpPr>
          <p:nvPr/>
        </p:nvCxnSpPr>
        <p:spPr>
          <a:xfrm>
            <a:off x="3387012" y="2547257"/>
            <a:ext cx="1532554" cy="166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850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7037E-7 L -0.51493 0.000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47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17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31445" y="764013"/>
            <a:ext cx="568110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Written by developers for developers</a:t>
            </a:r>
            <a:endParaRPr lang="en-US" sz="2800" b="0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37" y="2409536"/>
            <a:ext cx="8010525" cy="13049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69799" y="1852434"/>
            <a:ext cx="946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IP Address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94220" y="1852434"/>
            <a:ext cx="1476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System hostname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51521" y="1878933"/>
            <a:ext cx="9364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Username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12115" y="1881601"/>
            <a:ext cx="2107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Process that was Executed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524000" y="2104220"/>
            <a:ext cx="249716" cy="2303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417325" y="2186710"/>
            <a:ext cx="396608" cy="545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731445" y="2421729"/>
            <a:ext cx="949326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10.1.4.66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741659" y="2433616"/>
            <a:ext cx="1641553" cy="56567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testsystem.pnl.gov</a:t>
            </a:r>
          </a:p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PNL\strait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9" name="Straight Arrow Connector 18"/>
          <p:cNvCxnSpPr>
            <a:stCxn id="11" idx="2"/>
          </p:cNvCxnSpPr>
          <p:nvPr/>
        </p:nvCxnSpPr>
        <p:spPr>
          <a:xfrm flipH="1">
            <a:off x="4170779" y="2186710"/>
            <a:ext cx="748980" cy="5630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030449" y="2125088"/>
            <a:ext cx="356402" cy="4309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5456307" y="2754959"/>
            <a:ext cx="2586833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C:\windows\system32\calc.exe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3628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23" grpId="0" animBg="1"/>
      <p:bldP spid="26" grpId="0" animBg="1"/>
      <p:bldP spid="3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31445" y="764013"/>
            <a:ext cx="568110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Written by developers for developers</a:t>
            </a:r>
            <a:endParaRPr lang="en-US" sz="2800" b="0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37" y="2409536"/>
            <a:ext cx="8010525" cy="13049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5" y="1886316"/>
            <a:ext cx="8810625" cy="95250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29" name="Rectangle 28"/>
          <p:cNvSpPr/>
          <p:nvPr/>
        </p:nvSpPr>
        <p:spPr>
          <a:xfrm>
            <a:off x="3336722" y="3437899"/>
            <a:ext cx="247054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This is all noise!</a:t>
            </a:r>
          </a:p>
        </p:txBody>
      </p:sp>
    </p:spTree>
    <p:extLst>
      <p:ext uri="{BB962C8B-B14F-4D97-AF65-F5344CB8AC3E}">
        <p14:creationId xmlns:p14="http://schemas.microsoft.com/office/powerpoint/2010/main" val="127411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-0.00417 -0.183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91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19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457200" y="1579148"/>
            <a:ext cx="6096000" cy="35332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Step 1: Jettison the narrative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Step 2: Enrich the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ogs with data of Cyber value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Step 3: Collect highly targeted system data not available via Windows Event Logger</a:t>
            </a:r>
          </a:p>
          <a:p>
            <a:pPr marL="457200" lvl="1" indent="0">
              <a:buFontTx/>
              <a:buNone/>
            </a:pPr>
            <a:endParaRPr lang="en-US" dirty="0" smtClean="0"/>
          </a:p>
          <a:p>
            <a:pPr marL="57150" indent="0">
              <a:buFontTx/>
              <a:buNone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532118" y="764013"/>
            <a:ext cx="407977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Three Steps To Do It Better</a:t>
            </a:r>
            <a:endParaRPr lang="en-US" sz="2800" b="0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9900" y="1819992"/>
            <a:ext cx="160020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9049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20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457199" y="1579148"/>
            <a:ext cx="6532324" cy="35332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Developed at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Kansas City Plant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by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Jason McCord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Contributors: Jon Green, Brian Findley, Geoff Jones, Patrick Avery, Alex Quintana, Craig Strait, Mark Bradford, Eric Hill, Jesse Trucks, Keith Tyler, Chris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DesRocher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Available free of charge for US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Govt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Commercial licenses available</a:t>
            </a:r>
          </a:p>
          <a:p>
            <a:pPr marL="457200" lvl="1" indent="0">
              <a:buNone/>
            </a:pP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FontTx/>
              <a:buNone/>
            </a:pPr>
            <a:endParaRPr lang="en-US" dirty="0" smtClean="0"/>
          </a:p>
          <a:p>
            <a:pPr marL="57150" indent="0">
              <a:buFontTx/>
              <a:buNone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4031636" y="764013"/>
            <a:ext cx="10807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About</a:t>
            </a:r>
            <a:endParaRPr lang="en-US" sz="2800" b="0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9523" y="1821805"/>
            <a:ext cx="1604262" cy="169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8375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21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457199" y="1579148"/>
            <a:ext cx="6532324" cy="35332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Windows Event Log to Syslog forwarder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Software agent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Microsoft Windows OS only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High customizable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Surgical filtering of logs</a:t>
            </a: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FontTx/>
              <a:buNone/>
            </a:pPr>
            <a:endParaRPr lang="en-US" dirty="0" smtClean="0"/>
          </a:p>
          <a:p>
            <a:pPr marL="57150" indent="0">
              <a:buFontTx/>
              <a:buNone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4031639" y="764013"/>
            <a:ext cx="10807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About</a:t>
            </a:r>
            <a:endParaRPr lang="en-US" sz="2800" b="0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9258" y="1836366"/>
            <a:ext cx="1484791" cy="166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2134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22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4023145" y="764013"/>
            <a:ext cx="109773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Step 1</a:t>
            </a:r>
            <a:endParaRPr lang="en-US" sz="2800" b="0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6" y="1813138"/>
            <a:ext cx="8810625" cy="95250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2528650" y="3288858"/>
            <a:ext cx="408669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Remember the narrative?  </a:t>
            </a:r>
            <a:b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Get rid of it.</a:t>
            </a:r>
          </a:p>
        </p:txBody>
      </p:sp>
    </p:spTree>
    <p:extLst>
      <p:ext uri="{BB962C8B-B14F-4D97-AF65-F5344CB8AC3E}">
        <p14:creationId xmlns:p14="http://schemas.microsoft.com/office/powerpoint/2010/main" val="35178242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57" y="2188136"/>
            <a:ext cx="8559884" cy="11801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23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052054" y="764013"/>
            <a:ext cx="703994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Step 2: Enrich the logs with data of Cyber value</a:t>
            </a:r>
            <a:endParaRPr lang="en-US" sz="2800" b="0" cap="none" spc="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60625" y="3601923"/>
            <a:ext cx="1380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MD5 Hash</a:t>
            </a:r>
          </a:p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(file finger print)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2603" y="2683403"/>
            <a:ext cx="1872973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5E141C33839CAACD50B35C6692249586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2335576" y="2924366"/>
            <a:ext cx="161582" cy="6496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4983192" y="2301485"/>
            <a:ext cx="536260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explorer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54432" y="1525862"/>
            <a:ext cx="1257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Parent Process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144877" y="1779676"/>
            <a:ext cx="88135" cy="4787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921423" y="2301485"/>
            <a:ext cx="1155257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Microsoft Corporation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1534" y="1553715"/>
            <a:ext cx="12314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Who wrote it?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1088929" y="1807529"/>
            <a:ext cx="88135" cy="4787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267626" y="2423834"/>
            <a:ext cx="1088939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6.2.9200 (win8_rtm…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11956" y="1583796"/>
            <a:ext cx="1944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What is the file version?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6604504" y="1882536"/>
            <a:ext cx="88135" cy="4787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4658194" y="2906309"/>
            <a:ext cx="536260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True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44210" y="3657296"/>
            <a:ext cx="14672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Digital Signature?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1" name="Straight Arrow Connector 30"/>
          <p:cNvCxnSpPr>
            <a:stCxn id="30" idx="0"/>
          </p:cNvCxnSpPr>
          <p:nvPr/>
        </p:nvCxnSpPr>
        <p:spPr>
          <a:xfrm flipV="1">
            <a:off x="4877841" y="3214598"/>
            <a:ext cx="0" cy="4426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3770123" y="2579966"/>
            <a:ext cx="686199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English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975735" y="1820196"/>
            <a:ext cx="8804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Language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3804088" y="2019067"/>
            <a:ext cx="124688" cy="5099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4015522" y="2423834"/>
            <a:ext cx="1028346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Windows Calculator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371411" y="1444738"/>
            <a:ext cx="1020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Description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2" name="Straight Arrow Connector 41"/>
          <p:cNvCxnSpPr>
            <a:stCxn id="41" idx="2"/>
          </p:cNvCxnSpPr>
          <p:nvPr/>
        </p:nvCxnSpPr>
        <p:spPr>
          <a:xfrm>
            <a:off x="3881744" y="1752515"/>
            <a:ext cx="294892" cy="63579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933162" y="2929701"/>
            <a:ext cx="536260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Console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7633" y="3595741"/>
            <a:ext cx="14353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Remote Desktop </a:t>
            </a:r>
          </a:p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or </a:t>
            </a:r>
          </a:p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Keyboard?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7" name="Straight Arrow Connector 46"/>
          <p:cNvCxnSpPr>
            <a:stCxn id="46" idx="0"/>
          </p:cNvCxnSpPr>
          <p:nvPr/>
        </p:nvCxnSpPr>
        <p:spPr>
          <a:xfrm flipV="1">
            <a:off x="825297" y="3172858"/>
            <a:ext cx="309440" cy="4228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1287139" y="3179028"/>
            <a:ext cx="536260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False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88929" y="4255080"/>
            <a:ext cx="1742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Valid Signature Date?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1" name="Straight Arrow Connector 50"/>
          <p:cNvCxnSpPr>
            <a:stCxn id="50" idx="0"/>
            <a:endCxn id="49" idx="2"/>
          </p:cNvCxnSpPr>
          <p:nvPr/>
        </p:nvCxnSpPr>
        <p:spPr>
          <a:xfrm flipH="1" flipV="1">
            <a:off x="1555269" y="3379312"/>
            <a:ext cx="405053" cy="8757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2860499" y="3223380"/>
            <a:ext cx="536260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False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851563" y="4270783"/>
            <a:ext cx="28518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Zone: Did it come from the Internet?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5" name="Straight Arrow Connector 54"/>
          <p:cNvCxnSpPr>
            <a:stCxn id="54" idx="0"/>
          </p:cNvCxnSpPr>
          <p:nvPr/>
        </p:nvCxnSpPr>
        <p:spPr>
          <a:xfrm flipH="1" flipV="1">
            <a:off x="3396759" y="3435947"/>
            <a:ext cx="880707" cy="8348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3182577" y="2683403"/>
            <a:ext cx="536260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5204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775938" y="1556988"/>
            <a:ext cx="16558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Windows Process ID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9" name="Straight Arrow Connector 58"/>
          <p:cNvCxnSpPr>
            <a:stCxn id="58" idx="2"/>
          </p:cNvCxnSpPr>
          <p:nvPr/>
        </p:nvCxnSpPr>
        <p:spPr>
          <a:xfrm>
            <a:off x="2603858" y="1864765"/>
            <a:ext cx="745270" cy="7593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620000" y="2678059"/>
            <a:ext cx="536260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7920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356565" y="3722763"/>
            <a:ext cx="14530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Parent Process ID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64" name="Straight Arrow Connector 63"/>
          <p:cNvCxnSpPr/>
          <p:nvPr/>
        </p:nvCxnSpPr>
        <p:spPr>
          <a:xfrm flipH="1" flipV="1">
            <a:off x="8092600" y="2936614"/>
            <a:ext cx="120475" cy="7861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7064649" y="3046420"/>
            <a:ext cx="953277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Token Type 3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108893" y="3653160"/>
            <a:ext cx="11674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Was it run as </a:t>
            </a:r>
          </a:p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Admin?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68" name="Straight Arrow Connector 67"/>
          <p:cNvCxnSpPr/>
          <p:nvPr/>
        </p:nvCxnSpPr>
        <p:spPr>
          <a:xfrm flipV="1">
            <a:off x="6990202" y="3246704"/>
            <a:ext cx="541109" cy="4760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6972837" y="2144299"/>
            <a:ext cx="1540742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C:\Windows System32\calc.exe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675614" y="1324837"/>
            <a:ext cx="3468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Full path including command line arguments.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 flipH="1">
            <a:off x="7877060" y="1598518"/>
            <a:ext cx="280164" cy="5457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Rectangle 73"/>
          <p:cNvSpPr/>
          <p:nvPr/>
        </p:nvSpPr>
        <p:spPr>
          <a:xfrm>
            <a:off x="5545512" y="2592192"/>
            <a:ext cx="536260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1074KB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474319" y="3923136"/>
            <a:ext cx="7593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File Size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76" name="Straight Arrow Connector 75"/>
          <p:cNvCxnSpPr>
            <a:stCxn id="75" idx="0"/>
          </p:cNvCxnSpPr>
          <p:nvPr/>
        </p:nvCxnSpPr>
        <p:spPr>
          <a:xfrm flipH="1" flipV="1">
            <a:off x="5827923" y="2878343"/>
            <a:ext cx="26051" cy="104479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4462588" y="2150730"/>
            <a:ext cx="536260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c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alc.exe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933888" y="1689294"/>
            <a:ext cx="12125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Process Name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0" name="Straight Arrow Connector 79"/>
          <p:cNvCxnSpPr/>
          <p:nvPr/>
        </p:nvCxnSpPr>
        <p:spPr>
          <a:xfrm>
            <a:off x="4445202" y="1922296"/>
            <a:ext cx="212992" cy="2056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1681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" grpId="0" animBg="1"/>
      <p:bldP spid="17" grpId="0" animBg="1"/>
      <p:bldP spid="18" grpId="0"/>
      <p:bldP spid="22" grpId="0" animBg="1"/>
      <p:bldP spid="23" grpId="0"/>
      <p:bldP spid="26" grpId="0" animBg="1"/>
      <p:bldP spid="27" grpId="0"/>
      <p:bldP spid="29" grpId="0" animBg="1"/>
      <p:bldP spid="30" grpId="0"/>
      <p:bldP spid="35" grpId="0" animBg="1"/>
      <p:bldP spid="36" grpId="0"/>
      <p:bldP spid="40" grpId="0" animBg="1"/>
      <p:bldP spid="41" grpId="0"/>
      <p:bldP spid="45" grpId="0" animBg="1"/>
      <p:bldP spid="46" grpId="0"/>
      <p:bldP spid="49" grpId="0" animBg="1"/>
      <p:bldP spid="50" grpId="0"/>
      <p:bldP spid="53" grpId="0" animBg="1"/>
      <p:bldP spid="54" grpId="0"/>
      <p:bldP spid="57" grpId="0" animBg="1"/>
      <p:bldP spid="58" grpId="0"/>
      <p:bldP spid="62" grpId="0" animBg="1"/>
      <p:bldP spid="63" grpId="0"/>
      <p:bldP spid="66" grpId="0" animBg="1"/>
      <p:bldP spid="67" grpId="0"/>
      <p:bldP spid="70" grpId="0" animBg="1"/>
      <p:bldP spid="71" grpId="0"/>
      <p:bldP spid="74" grpId="0" animBg="1"/>
      <p:bldP spid="75" grpId="0"/>
      <p:bldP spid="78" grpId="0" animBg="1"/>
      <p:bldP spid="7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24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708634" y="3244791"/>
            <a:ext cx="89479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With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2" y="1679246"/>
            <a:ext cx="3734223" cy="13892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882" y="1763265"/>
            <a:ext cx="3625244" cy="89894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236839" y="3244791"/>
            <a:ext cx="139333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Without</a:t>
            </a:r>
          </a:p>
        </p:txBody>
      </p:sp>
      <p:sp>
        <p:nvSpPr>
          <p:cNvPr id="13" name="Rectangle 12"/>
          <p:cNvSpPr/>
          <p:nvPr/>
        </p:nvSpPr>
        <p:spPr>
          <a:xfrm rot="1288296">
            <a:off x="5850987" y="2160390"/>
            <a:ext cx="2242152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2210 Bytes</a:t>
            </a:r>
          </a:p>
        </p:txBody>
      </p:sp>
      <p:sp>
        <p:nvSpPr>
          <p:cNvPr id="14" name="Rectangle 13"/>
          <p:cNvSpPr/>
          <p:nvPr/>
        </p:nvSpPr>
        <p:spPr>
          <a:xfrm rot="1163175">
            <a:off x="1034957" y="2013458"/>
            <a:ext cx="2242153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1792 Bytes</a:t>
            </a:r>
          </a:p>
        </p:txBody>
      </p:sp>
    </p:spTree>
    <p:extLst>
      <p:ext uri="{BB962C8B-B14F-4D97-AF65-F5344CB8AC3E}">
        <p14:creationId xmlns:p14="http://schemas.microsoft.com/office/powerpoint/2010/main" val="27430278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25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435899" y="764013"/>
            <a:ext cx="427226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STEP 3: Collect Highly Targeted System Data</a:t>
            </a:r>
          </a:p>
          <a:p>
            <a:pPr algn="ctr"/>
            <a:r>
              <a:rPr lang="en-US" sz="14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  <a:r>
              <a:rPr lang="en-US" sz="14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ot available via native Windows Logs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5999" y="1489401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Module Monitor (.DLLs)</a:t>
            </a: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Named Pipe Monitor</a:t>
            </a:r>
          </a:p>
          <a:p>
            <a:pPr algn="ctr"/>
            <a:r>
              <a:rPr lang="en-US" dirty="0" err="1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WinObject</a:t>
            </a:r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Monitor</a:t>
            </a: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Command Shell Monitor</a:t>
            </a: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Session Monitor</a:t>
            </a: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Device Monitor</a:t>
            </a: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Certificate Monitor</a:t>
            </a: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Drive Monitor</a:t>
            </a: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File Monitor </a:t>
            </a: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Port Monitor</a:t>
            </a: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Registry Monitor</a:t>
            </a:r>
          </a:p>
          <a:p>
            <a:pPr algn="ctr"/>
            <a:endParaRPr lang="en-US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73885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850" y="2619665"/>
            <a:ext cx="7243522" cy="57686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26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5999" y="770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Module Monitor (.DLLs)</a:t>
            </a:r>
          </a:p>
          <a:p>
            <a:pPr algn="ctr"/>
            <a:endParaRPr lang="en-US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60778" y="2750165"/>
            <a:ext cx="792422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m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fc90u.dll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25298" y="2996241"/>
            <a:ext cx="985736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9.00.30729.6161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830134" y="2972020"/>
            <a:ext cx="727355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Outlook.exe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230577" y="2624169"/>
            <a:ext cx="1114348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Microsoft Corporation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85587" y="2981188"/>
            <a:ext cx="889981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err="1" smtClean="0">
                <a:solidFill>
                  <a:schemeClr val="bg1">
                    <a:lumMod val="50000"/>
                  </a:schemeClr>
                </a:solidFill>
              </a:rPr>
              <a:t>NewHash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=True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05085" y="2996241"/>
            <a:ext cx="1911385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CA6ADE4F7761BB15B3325356DC3B82BB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64089" y="2740153"/>
            <a:ext cx="1911385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MFCDLL Shared Library – Retail Version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819781" y="2968339"/>
            <a:ext cx="1216589" cy="2002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English (United States)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25206" y="2275457"/>
            <a:ext cx="13156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File Description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8" name="Straight Arrow Connector 17"/>
          <p:cNvCxnSpPr>
            <a:endCxn id="15" idx="0"/>
          </p:cNvCxnSpPr>
          <p:nvPr/>
        </p:nvCxnSpPr>
        <p:spPr>
          <a:xfrm>
            <a:off x="2488225" y="2503743"/>
            <a:ext cx="331557" cy="2364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210774" y="2180862"/>
            <a:ext cx="13467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Company Name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25" idx="2"/>
            <a:endCxn id="12" idx="0"/>
          </p:cNvCxnSpPr>
          <p:nvPr/>
        </p:nvCxnSpPr>
        <p:spPr>
          <a:xfrm flipH="1">
            <a:off x="7787751" y="2488639"/>
            <a:ext cx="96381" cy="1355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831129" y="2246375"/>
            <a:ext cx="1212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.DLL file name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5575729" y="2511113"/>
            <a:ext cx="463185" cy="2002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313270" y="3327551"/>
            <a:ext cx="10238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File Version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1854260" y="3232956"/>
            <a:ext cx="110727" cy="1131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938314" y="3352550"/>
            <a:ext cx="8804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Language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9" name="Straight Arrow Connector 38"/>
          <p:cNvCxnSpPr>
            <a:endCxn id="16" idx="2"/>
          </p:cNvCxnSpPr>
          <p:nvPr/>
        </p:nvCxnSpPr>
        <p:spPr>
          <a:xfrm flipV="1">
            <a:off x="3335930" y="3168623"/>
            <a:ext cx="92146" cy="1839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816287" y="3396591"/>
            <a:ext cx="9444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MD5 Hash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2" name="Straight Arrow Connector 41"/>
          <p:cNvCxnSpPr>
            <a:stCxn id="41" idx="0"/>
            <a:endCxn id="14" idx="2"/>
          </p:cNvCxnSpPr>
          <p:nvPr/>
        </p:nvCxnSpPr>
        <p:spPr>
          <a:xfrm flipV="1">
            <a:off x="5288532" y="3196525"/>
            <a:ext cx="472246" cy="2000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113888" y="3405734"/>
            <a:ext cx="1004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New Hash?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5" name="Straight Arrow Connector 44"/>
          <p:cNvCxnSpPr>
            <a:stCxn id="44" idx="0"/>
            <a:endCxn id="13" idx="2"/>
          </p:cNvCxnSpPr>
          <p:nvPr/>
        </p:nvCxnSpPr>
        <p:spPr>
          <a:xfrm flipV="1">
            <a:off x="6616141" y="3181472"/>
            <a:ext cx="614437" cy="2242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297564" y="3388503"/>
            <a:ext cx="14971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Parent Executable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9" name="Straight Arrow Connector 48"/>
          <p:cNvCxnSpPr>
            <a:endCxn id="11" idx="2"/>
          </p:cNvCxnSpPr>
          <p:nvPr/>
        </p:nvCxnSpPr>
        <p:spPr>
          <a:xfrm flipV="1">
            <a:off x="7952370" y="3172304"/>
            <a:ext cx="241442" cy="2242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7421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5" grpId="0"/>
      <p:bldP spid="31" grpId="0"/>
      <p:bldP spid="34" grpId="0"/>
      <p:bldP spid="38" grpId="0"/>
      <p:bldP spid="41" grpId="0"/>
      <p:bldP spid="44" grpId="0"/>
      <p:bldP spid="4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27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5999" y="7704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Session Monitor</a:t>
            </a:r>
            <a:endParaRPr lang="en-US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145" y="1388895"/>
            <a:ext cx="6948813" cy="2681738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1103144" y="3717706"/>
            <a:ext cx="6948813" cy="3850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1097592" y="3329123"/>
            <a:ext cx="6948813" cy="3850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1108698" y="2895990"/>
            <a:ext cx="6948813" cy="3850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1097591" y="2607283"/>
            <a:ext cx="6948813" cy="3850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1103144" y="2165684"/>
            <a:ext cx="6948813" cy="3850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5434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40" grpId="0" animBg="1"/>
      <p:bldP spid="43" grpId="0" animBg="1"/>
      <p:bldP spid="4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28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323873" y="135296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Named Pipe Monitor</a:t>
            </a:r>
          </a:p>
          <a:p>
            <a:pPr algn="ctr"/>
            <a:endParaRPr lang="en-US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dirty="0" smtClean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dirty="0" smtClean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dirty="0" smtClean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197" y="1761910"/>
            <a:ext cx="8134350" cy="20955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6341283" y="1659512"/>
            <a:ext cx="1967063" cy="38909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Name=“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winreg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”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405" y="3119405"/>
            <a:ext cx="8289933" cy="164453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13" name="Rectangle 12"/>
          <p:cNvSpPr/>
          <p:nvPr/>
        </p:nvSpPr>
        <p:spPr>
          <a:xfrm>
            <a:off x="2628674" y="3068867"/>
            <a:ext cx="5518864" cy="343717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Name=\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BaseNamedObjects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\_?_c:_programdata_Microsoft_rac_temp_sq13ab9.tmp:x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48914" y="2452861"/>
            <a:ext cx="23219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WinObject</a:t>
            </a:r>
            <a:r>
              <a:rPr lang="en-US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Monitor</a:t>
            </a:r>
          </a:p>
          <a:p>
            <a:pPr algn="ctr"/>
            <a:r>
              <a:rPr lang="en-US" sz="1200" dirty="0" err="1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Mutexes</a:t>
            </a:r>
            <a:r>
              <a:rPr lang="en-US" sz="12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and Semaphores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706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29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5999" y="77009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Device Monitor</a:t>
            </a:r>
          </a:p>
          <a:p>
            <a:pPr algn="ctr"/>
            <a:endParaRPr lang="en-US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dirty="0" smtClean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dirty="0" smtClean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86" y="1761793"/>
            <a:ext cx="8582025" cy="4857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987" y="2209890"/>
            <a:ext cx="8582025" cy="2571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987" y="2445390"/>
            <a:ext cx="858202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6501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30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066138" y="764013"/>
            <a:ext cx="301178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Command Prompt Monitoring</a:t>
            </a:r>
          </a:p>
        </p:txBody>
      </p:sp>
      <p:pic>
        <p:nvPicPr>
          <p:cNvPr id="2050" name="Picture 2" descr="http://rocketdock.com/images/screenshots/command-prompt-gloss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31" y="1180924"/>
            <a:ext cx="547799" cy="53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147" y="1180924"/>
            <a:ext cx="7373785" cy="79716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146" y="1969683"/>
            <a:ext cx="7373785" cy="116387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7146" y="3132511"/>
            <a:ext cx="7373785" cy="58315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7146" y="3724620"/>
            <a:ext cx="7373785" cy="3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2220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31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435087" y="764013"/>
            <a:ext cx="227389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Other Custom Logging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3335"/>
              </p:ext>
            </p:extLst>
          </p:nvPr>
        </p:nvGraphicFramePr>
        <p:xfrm>
          <a:off x="541176" y="1739338"/>
          <a:ext cx="773507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749"/>
                <a:gridCol w="5099328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Certificate Monitor:</a:t>
                      </a:r>
                      <a:endParaRPr lang="en-US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Discover which</a:t>
                      </a:r>
                      <a:r>
                        <a:rPr lang="en-US" b="0" baseline="0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 certificates are loaded</a:t>
                      </a:r>
                      <a:endParaRPr lang="en-US" b="0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Drive Monitor:</a:t>
                      </a:r>
                      <a:endParaRPr lang="en-US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Interaction with USB drives</a:t>
                      </a:r>
                      <a:endParaRPr lang="en-US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File Monitor:</a:t>
                      </a:r>
                      <a:endParaRPr lang="en-US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Watch</a:t>
                      </a:r>
                      <a:r>
                        <a:rPr lang="en-US" baseline="0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 specific files for changes (tripwire)</a:t>
                      </a:r>
                      <a:endParaRPr lang="en-US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Port Monitor:</a:t>
                      </a:r>
                      <a:endParaRPr lang="en-US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New TCP</a:t>
                      </a:r>
                      <a:r>
                        <a:rPr lang="en-US" baseline="0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 &amp; UDP Listeners</a:t>
                      </a:r>
                      <a:endParaRPr lang="en-US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Registry</a:t>
                      </a:r>
                      <a:r>
                        <a:rPr lang="en-US" b="1" baseline="0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 Monitor:</a:t>
                      </a:r>
                      <a:endParaRPr lang="en-US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Monitor </a:t>
                      </a:r>
                      <a:r>
                        <a:rPr lang="en-US" baseline="0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keys for changes </a:t>
                      </a:r>
                      <a:r>
                        <a:rPr lang="en-US" sz="1200" baseline="0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(Locations where Malware loads itself)</a:t>
                      </a:r>
                      <a:endParaRPr lang="en-US" sz="1200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3541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32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3320980" y="764013"/>
            <a:ext cx="250209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Other Features:</a:t>
            </a:r>
            <a:r>
              <a:rPr lang="en-US" sz="12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639841"/>
              </p:ext>
            </p:extLst>
          </p:nvPr>
        </p:nvGraphicFramePr>
        <p:xfrm>
          <a:off x="457201" y="1681422"/>
          <a:ext cx="831357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874"/>
                <a:gridCol w="5480702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Performance Counters:</a:t>
                      </a:r>
                      <a:endParaRPr lang="en-US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Log</a:t>
                      </a:r>
                      <a:r>
                        <a:rPr lang="en-US" b="0" baseline="0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 data from Windows Performance Monitor</a:t>
                      </a:r>
                      <a:endParaRPr lang="en-US" b="0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Network Awareness:</a:t>
                      </a:r>
                      <a:endParaRPr lang="en-US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Change SYSLOG servers</a:t>
                      </a:r>
                      <a:r>
                        <a:rPr lang="en-US" baseline="0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 based on local network address</a:t>
                      </a:r>
                      <a:endParaRPr lang="en-US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SSL Forwarding:</a:t>
                      </a:r>
                      <a:endParaRPr lang="en-US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Forward logs via SSL</a:t>
                      </a:r>
                      <a:endParaRPr lang="en-US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Filtering: </a:t>
                      </a:r>
                      <a:endParaRPr lang="en-US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Highly configurable filters </a:t>
                      </a:r>
                      <a:endParaRPr lang="en-US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14060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1" y="1879813"/>
            <a:ext cx="8829675" cy="177165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33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514291" y="764013"/>
            <a:ext cx="41154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Malware Infection Tracking</a:t>
            </a:r>
            <a:endParaRPr lang="en-US" sz="1200" dirty="0" smtClean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75834" y="1316114"/>
            <a:ext cx="2107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Process that was Executed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920090" y="1565454"/>
            <a:ext cx="396608" cy="545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446110" y="2159425"/>
            <a:ext cx="2586833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“really_bad_stuff.exe”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00282" y="1594660"/>
            <a:ext cx="540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MD5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175390" y="1902437"/>
            <a:ext cx="165425" cy="76364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423815" y="2739691"/>
            <a:ext cx="3129385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043CE6F378EA6F2C62574EA3EBB71137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53385" y="4041477"/>
            <a:ext cx="22319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The system has never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s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een this executable before.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8335891" y="3125441"/>
            <a:ext cx="231609" cy="10038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7039606" y="2765139"/>
            <a:ext cx="1777043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NewHash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=True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97839" y="3907385"/>
            <a:ext cx="1807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Process ID of Malware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5" name="Straight Arrow Connector 24"/>
          <p:cNvCxnSpPr>
            <a:stCxn id="23" idx="0"/>
          </p:cNvCxnSpPr>
          <p:nvPr/>
        </p:nvCxnSpPr>
        <p:spPr>
          <a:xfrm flipV="1">
            <a:off x="1801676" y="3171765"/>
            <a:ext cx="748998" cy="7356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310742" y="2893918"/>
            <a:ext cx="789542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3364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413829" y="3760726"/>
            <a:ext cx="2655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Username that executed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malware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7039606" y="3430099"/>
            <a:ext cx="413654" cy="3275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967236" y="3079521"/>
            <a:ext cx="1501624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Administrator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90231" y="4011693"/>
            <a:ext cx="1986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Digitally Signed Malware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4" name="Straight Arrow Connector 33"/>
          <p:cNvCxnSpPr>
            <a:stCxn id="33" idx="0"/>
          </p:cNvCxnSpPr>
          <p:nvPr/>
        </p:nvCxnSpPr>
        <p:spPr>
          <a:xfrm flipV="1">
            <a:off x="4083388" y="3346279"/>
            <a:ext cx="944149" cy="6654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468939" y="3042985"/>
            <a:ext cx="1333157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Signed=“True”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3296" y="1200568"/>
            <a:ext cx="28099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Malware executed from the console</a:t>
            </a:r>
          </a:p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(not Remote Desktop)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1684501" y="1648361"/>
            <a:ext cx="396608" cy="545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2070095" y="2299378"/>
            <a:ext cx="1043137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Console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160706" y="2344276"/>
            <a:ext cx="3615947" cy="98751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Let’s search for Process ID </a:t>
            </a: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3364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on this system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93170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5" grpId="0"/>
      <p:bldP spid="17" grpId="0" animBg="1"/>
      <p:bldP spid="18" grpId="0"/>
      <p:bldP spid="20" grpId="0" animBg="1"/>
      <p:bldP spid="23" grpId="0"/>
      <p:bldP spid="26" grpId="0" animBg="1"/>
      <p:bldP spid="28" grpId="0"/>
      <p:bldP spid="30" grpId="0" animBg="1"/>
      <p:bldP spid="33" grpId="0"/>
      <p:bldP spid="35" grpId="0" animBg="1"/>
      <p:bldP spid="38" grpId="0"/>
      <p:bldP spid="40" grpId="0" animBg="1"/>
      <p:bldP spid="4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530" y="1779676"/>
            <a:ext cx="6355470" cy="2080133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34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514291" y="764013"/>
            <a:ext cx="41154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Malware Infection Tracking</a:t>
            </a:r>
            <a:endParaRPr lang="en-US" sz="1200" dirty="0" smtClean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36674" y="4044475"/>
            <a:ext cx="2406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Malware Launches Taskkill.exe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2139792" y="3325653"/>
            <a:ext cx="748998" cy="7356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2996588" y="3122189"/>
            <a:ext cx="1038108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Taskkill.exe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94875" y="1264593"/>
            <a:ext cx="26203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Malware Launches StartSavin.exe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2636720" y="1621739"/>
            <a:ext cx="982321" cy="23460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2322927" y="1898543"/>
            <a:ext cx="3879570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C:\program files\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runonce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\StartSavin.exe SW_HIDE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62388" y="4065851"/>
            <a:ext cx="36235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Workstation has never executed this file before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4" name="Straight Arrow Connector 43"/>
          <p:cNvCxnSpPr>
            <a:stCxn id="43" idx="0"/>
          </p:cNvCxnSpPr>
          <p:nvPr/>
        </p:nvCxnSpPr>
        <p:spPr>
          <a:xfrm flipH="1" flipV="1">
            <a:off x="4698694" y="2566930"/>
            <a:ext cx="2075472" cy="14989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3295166" y="2256494"/>
            <a:ext cx="1479060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NewHash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=“True”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78123" y="1252211"/>
            <a:ext cx="26805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StartSavin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has a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ProcessID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of 3248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flipH="1">
            <a:off x="5722910" y="1638448"/>
            <a:ext cx="953312" cy="7147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946888" y="2205718"/>
            <a:ext cx="789542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3248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288453" y="2303899"/>
            <a:ext cx="4567092" cy="98751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Let’s search for Process ID </a:t>
            </a: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3248 (</a:t>
            </a:r>
            <a:r>
              <a:rPr lang="en-US" sz="1400" b="1" dirty="0" err="1" smtClean="0">
                <a:solidFill>
                  <a:schemeClr val="bg1">
                    <a:lumMod val="50000"/>
                  </a:schemeClr>
                </a:solidFill>
              </a:rPr>
              <a:t>StartSavin</a:t>
            </a: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)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on this system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9377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6" grpId="0" animBg="1"/>
      <p:bldP spid="37" grpId="0"/>
      <p:bldP spid="42" grpId="0" animBg="1"/>
      <p:bldP spid="43" grpId="0"/>
      <p:bldP spid="45" grpId="0" animBg="1"/>
      <p:bldP spid="46" grpId="0"/>
      <p:bldP spid="48" grpId="0" animBg="1"/>
      <p:bldP spid="5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35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514291" y="764013"/>
            <a:ext cx="41154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Malware Infection Tracking</a:t>
            </a:r>
            <a:endParaRPr lang="en-US" sz="1200" dirty="0" smtClean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576" y="1422887"/>
            <a:ext cx="6438900" cy="30003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099425" y="2382385"/>
            <a:ext cx="2082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Three instances of “updater.exe” launched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7165476" y="1758281"/>
            <a:ext cx="766136" cy="6241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888121" y="1598783"/>
            <a:ext cx="4230273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C:\program files\Bench\Updater\1.7.0.0\updater.exe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88120" y="2515216"/>
            <a:ext cx="4230273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C:\program files\Bench\Updater\updater.exe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88119" y="3529710"/>
            <a:ext cx="4230273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C:\program files\Bench\Updater\updater.exe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7184444" y="2956047"/>
            <a:ext cx="747167" cy="6519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7165476" y="2640177"/>
            <a:ext cx="152401" cy="38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5390921" y="1598783"/>
            <a:ext cx="717594" cy="25755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1.7.0.0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0202" y="2844931"/>
            <a:ext cx="3123417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2064E97CF3396C4EC5A497CE49E4515F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0201" y="3859425"/>
            <a:ext cx="3123417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2064E97CF3396C4EC5A497CE49E4515F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7348" y="1864937"/>
            <a:ext cx="3136270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CD90936815201DB72B21490F1C151482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56619" y="937322"/>
            <a:ext cx="2082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Unique Hash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7" name="Straight Arrow Connector 26"/>
          <p:cNvCxnSpPr>
            <a:stCxn id="26" idx="2"/>
          </p:cNvCxnSpPr>
          <p:nvPr/>
        </p:nvCxnSpPr>
        <p:spPr>
          <a:xfrm>
            <a:off x="984493" y="1245099"/>
            <a:ext cx="337531" cy="5588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3368065" y="2044168"/>
            <a:ext cx="1155921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Signed=False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368065" y="2971371"/>
            <a:ext cx="1155921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Signed=True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373039" y="3988204"/>
            <a:ext cx="1155921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Signed=True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698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2" grpId="0" animBg="1"/>
      <p:bldP spid="13" grpId="0" animBg="1"/>
      <p:bldP spid="20" grpId="0"/>
      <p:bldP spid="21" grpId="0" animBg="1"/>
      <p:bldP spid="22" grpId="0" animBg="1"/>
      <p:bldP spid="23" grpId="0" animBg="1"/>
      <p:bldP spid="26" grpId="0"/>
      <p:bldP spid="29" grpId="0" animBg="1"/>
      <p:bldP spid="30" grpId="0" animBg="1"/>
      <p:bldP spid="3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36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514291" y="764013"/>
            <a:ext cx="41154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Malware Infection Tracking</a:t>
            </a:r>
            <a:endParaRPr lang="en-US" sz="1200" dirty="0" smtClean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307" y="1859665"/>
            <a:ext cx="7105650" cy="4381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307" y="2453996"/>
            <a:ext cx="6724650" cy="990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6307" y="3600777"/>
            <a:ext cx="7134225" cy="3238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2" name="Rectangle 31"/>
          <p:cNvSpPr/>
          <p:nvPr/>
        </p:nvSpPr>
        <p:spPr>
          <a:xfrm>
            <a:off x="1556307" y="1443414"/>
            <a:ext cx="2573936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StartSavin.exe 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ProcessID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 3248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608674" y="1500648"/>
            <a:ext cx="1043137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3248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133859" y="2075474"/>
            <a:ext cx="1043137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3248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6" name="Straight Arrow Connector 35"/>
          <p:cNvCxnSpPr>
            <a:stCxn id="34" idx="3"/>
            <a:endCxn id="35" idx="0"/>
          </p:cNvCxnSpPr>
          <p:nvPr/>
        </p:nvCxnSpPr>
        <p:spPr>
          <a:xfrm>
            <a:off x="4651811" y="1629428"/>
            <a:ext cx="1003617" cy="4460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3938322" y="2066975"/>
            <a:ext cx="1043137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3928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661710" y="3098432"/>
            <a:ext cx="1043137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3928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9" name="Straight Arrow Connector 38"/>
          <p:cNvCxnSpPr>
            <a:stCxn id="37" idx="2"/>
            <a:endCxn id="38" idx="0"/>
          </p:cNvCxnSpPr>
          <p:nvPr/>
        </p:nvCxnSpPr>
        <p:spPr>
          <a:xfrm flipH="1">
            <a:off x="2183279" y="2324534"/>
            <a:ext cx="2276612" cy="7738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7343223" y="2949296"/>
            <a:ext cx="1043137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4088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494093" y="3683509"/>
            <a:ext cx="1043137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4088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3" name="Straight Arrow Connector 42"/>
          <p:cNvCxnSpPr>
            <a:stCxn id="41" idx="1"/>
            <a:endCxn id="42" idx="0"/>
          </p:cNvCxnSpPr>
          <p:nvPr/>
        </p:nvCxnSpPr>
        <p:spPr>
          <a:xfrm flipH="1">
            <a:off x="3015662" y="3078076"/>
            <a:ext cx="4327561" cy="6054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ectangle 87"/>
          <p:cNvSpPr/>
          <p:nvPr/>
        </p:nvSpPr>
        <p:spPr>
          <a:xfrm>
            <a:off x="89074" y="2050275"/>
            <a:ext cx="838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Parent</a:t>
            </a:r>
            <a:endParaRPr lang="en-US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671109" y="2622246"/>
            <a:ext cx="838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Child</a:t>
            </a:r>
            <a:endParaRPr lang="en-US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90" name="Straight Arrow Connector 89"/>
          <p:cNvCxnSpPr/>
          <p:nvPr/>
        </p:nvCxnSpPr>
        <p:spPr>
          <a:xfrm>
            <a:off x="833609" y="2382016"/>
            <a:ext cx="213978" cy="2746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103764" y="1247934"/>
            <a:ext cx="838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Parent</a:t>
            </a:r>
            <a:endParaRPr lang="en-US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685799" y="1819905"/>
            <a:ext cx="838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Child</a:t>
            </a:r>
            <a:endParaRPr lang="en-US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93" name="Straight Arrow Connector 92"/>
          <p:cNvCxnSpPr/>
          <p:nvPr/>
        </p:nvCxnSpPr>
        <p:spPr>
          <a:xfrm>
            <a:off x="848299" y="1579675"/>
            <a:ext cx="213978" cy="2746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3139158" y="4225386"/>
            <a:ext cx="2865682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Listening on UDP Port 1204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95" name="Straight Arrow Connector 94"/>
          <p:cNvCxnSpPr/>
          <p:nvPr/>
        </p:nvCxnSpPr>
        <p:spPr>
          <a:xfrm>
            <a:off x="5376231" y="3924627"/>
            <a:ext cx="0" cy="2342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2107893" y="3924627"/>
            <a:ext cx="1924280" cy="2342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Rectangle 99"/>
          <p:cNvSpPr/>
          <p:nvPr/>
        </p:nvSpPr>
        <p:spPr>
          <a:xfrm>
            <a:off x="1310532" y="3750659"/>
            <a:ext cx="1043137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Port=1204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681765" y="3705109"/>
            <a:ext cx="1043137" cy="25755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UDP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2093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5" grpId="0" animBg="1"/>
      <p:bldP spid="37" grpId="0" animBg="1"/>
      <p:bldP spid="38" grpId="0" animBg="1"/>
      <p:bldP spid="41" grpId="0" animBg="1"/>
      <p:bldP spid="42" grpId="0" animBg="1"/>
      <p:bldP spid="88" grpId="0"/>
      <p:bldP spid="89" grpId="0"/>
      <p:bldP spid="91" grpId="0"/>
      <p:bldP spid="92" grpId="0"/>
      <p:bldP spid="94" grpId="0" animBg="1"/>
      <p:bldP spid="100" grpId="0" animBg="1"/>
      <p:bldP spid="10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37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514291" y="764013"/>
            <a:ext cx="41154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Malware Infection Tracking</a:t>
            </a:r>
            <a:endParaRPr lang="en-US" sz="1200" dirty="0" smtClean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589401" y="1779676"/>
            <a:ext cx="796519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malware has been partially Reverse Engineered in real time</a:t>
            </a:r>
          </a:p>
          <a:p>
            <a:pPr algn="ctr"/>
            <a:endParaRPr lang="en-US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Search the enterprise for other instances of the malware via:</a:t>
            </a: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MD5 Hashes</a:t>
            </a:r>
            <a:endParaRPr lang="en-US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UDP Port 1204</a:t>
            </a: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Mutants or Semaphores</a:t>
            </a: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Dynamically Linked Libraries</a:t>
            </a:r>
            <a:endParaRPr lang="en-US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44841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38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514291" y="764013"/>
            <a:ext cx="41154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Malware Infection Tracking</a:t>
            </a:r>
            <a:endParaRPr lang="en-US" sz="1200" dirty="0" smtClean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589401" y="1779676"/>
            <a:ext cx="796519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malware has been partially Reverse Engineered in real time</a:t>
            </a:r>
          </a:p>
          <a:p>
            <a:pPr algn="ctr"/>
            <a:endParaRPr lang="en-US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Search the enterprise for other instances of the malware via:</a:t>
            </a: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MD5 Hashes</a:t>
            </a:r>
            <a:endParaRPr lang="en-US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UDP Port 1204</a:t>
            </a: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Mutants or Semaphores</a:t>
            </a: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Dynamically Linked Libraries</a:t>
            </a:r>
            <a:endParaRPr lang="en-US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655397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C3BD-BE20-C04F-8E15-2D5F58D27A5A}" type="datetime4">
              <a:rPr lang="en-US" smtClean="0"/>
              <a:t>September 25,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t>39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5605" y="271570"/>
            <a:ext cx="5092789" cy="492443"/>
          </a:xfrm>
        </p:spPr>
        <p:txBody>
          <a:bodyPr/>
          <a:lstStyle/>
          <a:p>
            <a:pPr algn="ctr"/>
            <a:r>
              <a:rPr lang="en-US" dirty="0" smtClean="0"/>
              <a:t>Windows Logging Service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3641333" y="764013"/>
            <a:ext cx="1861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Closing…</a:t>
            </a:r>
            <a:endParaRPr lang="en-US" sz="1200" dirty="0" smtClean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589401" y="1779676"/>
            <a:ext cx="79651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Visibility into what the host is doing is lacking</a:t>
            </a:r>
          </a:p>
          <a:p>
            <a:pPr algn="ctr"/>
            <a:endParaRPr lang="en-US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WLS solves this problem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99848" y="2751325"/>
            <a:ext cx="34688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Get rid of the noise</a:t>
            </a:r>
          </a:p>
          <a:p>
            <a:pPr marL="342900" indent="-342900">
              <a:buAutoNum type="arabicParenR"/>
            </a:pPr>
            <a:r>
              <a:rPr lang="en-US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Enrich the logs</a:t>
            </a:r>
          </a:p>
          <a:p>
            <a:pPr marL="342900" indent="-342900">
              <a:buAutoNum type="arabicParenR"/>
            </a:pPr>
            <a:r>
              <a:rPr lang="en-US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Collect addition highly targeted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399847" y="3566934"/>
            <a:ext cx="11235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4)   ???</a:t>
            </a:r>
          </a:p>
          <a:p>
            <a:pPr marL="342900" indent="-342900">
              <a:buAutoNum type="arabicParenR" startAt="5"/>
            </a:pPr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???</a:t>
            </a:r>
            <a:endParaRPr lang="en-US" dirty="0" smtClean="0"/>
          </a:p>
          <a:p>
            <a:pPr marL="342900" indent="-342900">
              <a:buAutoNum type="arabicParenR" startAt="5"/>
            </a:pPr>
            <a:r>
              <a:rPr lang="en-US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Profit!</a:t>
            </a:r>
            <a:endParaRPr lang="en-US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41598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0" grpId="0"/>
    </p:bldLst>
  </p:timing>
</p:sld>
</file>

<file path=ppt/theme/theme1.xml><?xml version="1.0" encoding="utf-8"?>
<a:theme xmlns:a="http://schemas.openxmlformats.org/drawingml/2006/main" name="PNNL Copper Theme">
  <a:themeElements>
    <a:clrScheme name="PNNL Brand Theme 2">
      <a:dk1>
        <a:srgbClr val="707276"/>
      </a:dk1>
      <a:lt1>
        <a:srgbClr val="FFFFFF"/>
      </a:lt1>
      <a:dk2>
        <a:srgbClr val="D57500"/>
      </a:dk2>
      <a:lt2>
        <a:srgbClr val="B2B3B5"/>
      </a:lt2>
      <a:accent1>
        <a:srgbClr val="A83C0F"/>
      </a:accent1>
      <a:accent2>
        <a:srgbClr val="242424"/>
      </a:accent2>
      <a:accent3>
        <a:srgbClr val="F1AB00"/>
      </a:accent3>
      <a:accent4>
        <a:srgbClr val="007229"/>
      </a:accent4>
      <a:accent5>
        <a:srgbClr val="C10435"/>
      </a:accent5>
      <a:accent6>
        <a:srgbClr val="007FAC"/>
      </a:accent6>
      <a:hlink>
        <a:srgbClr val="003698"/>
      </a:hlink>
      <a:folHlink>
        <a:srgbClr val="8A075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NNL Platinum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NNL Silver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PNNL Whit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23112</TotalTime>
  <Words>1171</Words>
  <Application>Microsoft Office PowerPoint</Application>
  <PresentationFormat>On-screen Show (16:9)</PresentationFormat>
  <Paragraphs>405</Paragraphs>
  <Slides>39</Slides>
  <Notes>2</Notes>
  <HiddenSlides>2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Calibri</vt:lpstr>
      <vt:lpstr>PNNL Copper Theme</vt:lpstr>
      <vt:lpstr>PNNL Platinum Theme</vt:lpstr>
      <vt:lpstr>PNNL Silver Theme</vt:lpstr>
      <vt:lpstr>PNNL White Theme</vt:lpstr>
      <vt:lpstr>Windows Logging Service</vt:lpstr>
      <vt:lpstr>About Me</vt:lpstr>
      <vt:lpstr>About Pacific Northwest National Laboratory</vt:lpstr>
      <vt:lpstr>Introduction</vt:lpstr>
      <vt:lpstr>Intro </vt:lpstr>
      <vt:lpstr>Find badness</vt:lpstr>
      <vt:lpstr>Intrusion Detection</vt:lpstr>
      <vt:lpstr>Intrusion Detection</vt:lpstr>
      <vt:lpstr>Intrusion Detection</vt:lpstr>
      <vt:lpstr>Intrusion Detection</vt:lpstr>
      <vt:lpstr>Intrusion Detection</vt:lpstr>
      <vt:lpstr>Where did the party go?</vt:lpstr>
      <vt:lpstr>Where did the party go?</vt:lpstr>
      <vt:lpstr>Where did the party go?</vt:lpstr>
      <vt:lpstr>Log Forwarders</vt:lpstr>
      <vt:lpstr>Log Forwarders</vt:lpstr>
      <vt:lpstr>Windows Logs</vt:lpstr>
      <vt:lpstr>Windows Logs</vt:lpstr>
      <vt:lpstr>Windows Logging Service</vt:lpstr>
      <vt:lpstr>Windows Logging Service</vt:lpstr>
      <vt:lpstr>Windows Logging Service</vt:lpstr>
      <vt:lpstr>Windows Logging Service</vt:lpstr>
      <vt:lpstr>Windows Logging Service</vt:lpstr>
      <vt:lpstr>Windows Logging Service</vt:lpstr>
      <vt:lpstr>Windows Logging Service</vt:lpstr>
      <vt:lpstr>Windows Logging Service</vt:lpstr>
      <vt:lpstr>Windows Logging Service</vt:lpstr>
      <vt:lpstr>Windows Logging Service</vt:lpstr>
      <vt:lpstr>Windows Logging Service</vt:lpstr>
      <vt:lpstr>Windows Logging Service</vt:lpstr>
      <vt:lpstr>Windows Logging Service</vt:lpstr>
      <vt:lpstr>Windows Logging Service</vt:lpstr>
      <vt:lpstr>Windows Logging Service</vt:lpstr>
      <vt:lpstr>Windows Logging Service</vt:lpstr>
      <vt:lpstr>Windows Logging Service</vt:lpstr>
      <vt:lpstr>Windows Logging Service</vt:lpstr>
      <vt:lpstr>Windows Logging Service</vt:lpstr>
      <vt:lpstr>Windows Logging Service</vt:lpstr>
      <vt:lpstr>Windows Logging Service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Windows Logging Service</dc:title>
  <cp:lastModifiedBy>Jason Verne McCord</cp:lastModifiedBy>
  <cp:revision>1</cp:revision>
  <dcterms:created xsi:type="dcterms:W3CDTF">2011-07-01T00:09:34Z</dcterms:created>
  <dcterms:modified xsi:type="dcterms:W3CDTF">2015-09-25T14:52:18Z</dcterms:modified>
</cp:coreProperties>
</file>